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7" r:id="rId2"/>
    <p:sldId id="257" r:id="rId3"/>
    <p:sldId id="268" r:id="rId4"/>
    <p:sldId id="269" r:id="rId5"/>
    <p:sldId id="258" r:id="rId6"/>
    <p:sldId id="270" r:id="rId7"/>
    <p:sldId id="271" r:id="rId8"/>
    <p:sldId id="259" r:id="rId9"/>
    <p:sldId id="272" r:id="rId10"/>
    <p:sldId id="273" r:id="rId11"/>
    <p:sldId id="274" r:id="rId12"/>
    <p:sldId id="275" r:id="rId13"/>
    <p:sldId id="280" r:id="rId14"/>
    <p:sldId id="276" r:id="rId15"/>
    <p:sldId id="279" r:id="rId16"/>
    <p:sldId id="260" r:id="rId17"/>
    <p:sldId id="277" r:id="rId18"/>
    <p:sldId id="281" r:id="rId19"/>
    <p:sldId id="26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 do" initials="id" lastIdx="2" clrIdx="0">
    <p:extLst>
      <p:ext uri="{19B8F6BF-5375-455C-9EA6-DF929625EA0E}">
        <p15:presenceInfo xmlns:p15="http://schemas.microsoft.com/office/powerpoint/2012/main" userId="95ea5cea3591f1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FFFF"/>
    <a:srgbClr val="2AB9C7"/>
    <a:srgbClr val="5959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1" autoAdjust="0"/>
    <p:restoredTop sz="96663" autoAdjust="0"/>
  </p:normalViewPr>
  <p:slideViewPr>
    <p:cSldViewPr snapToGrid="0" showGuides="1">
      <p:cViewPr varScale="1">
        <p:scale>
          <a:sx n="64" d="100"/>
          <a:sy n="64" d="100"/>
        </p:scale>
        <p:origin x="200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개요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endParaRPr lang="en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latinLnBrk="1"/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베이커리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제품을 구입하는데 연령층의 구분은 없지만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6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6" custScaleY="67816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5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6" custScaleY="67816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5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6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5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6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5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6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5"/>
      <dgm:spPr/>
    </dgm:pt>
    <dgm:pt modelId="{4244B347-B834-4540-896B-C1CDB75776CC}" type="pres">
      <dgm:prSet presAssocID="{D60B39B7-B0FB-4F89-830B-0C40B4020BA1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요구사항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70057C24-78A9-4E15-805D-4830A7B87457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9F0FD69-7052-4873-9112-1C3642420A67}" type="par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4DA0A697-7CF5-498B-BCAD-DB467EE332AE}" type="sib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7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7" custScaleY="140087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6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7" custScaleY="112205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6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7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6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7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6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7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6"/>
      <dgm:spPr/>
    </dgm:pt>
    <dgm:pt modelId="{4244B347-B834-4540-896B-C1CDB75776CC}" type="pres">
      <dgm:prSet presAssocID="{D60B39B7-B0FB-4F89-830B-0C40B4020BA1}" presName="vertSpace2b" presStyleCnt="0"/>
      <dgm:spPr/>
    </dgm:pt>
    <dgm:pt modelId="{01C562DF-A3BD-4E42-BA25-5FADA324D432}" type="pres">
      <dgm:prSet presAssocID="{70057C24-78A9-4E15-805D-4830A7B87457}" presName="horz2" presStyleCnt="0"/>
      <dgm:spPr/>
    </dgm:pt>
    <dgm:pt modelId="{FBEF2ED9-7B83-4A61-9381-1A209FE292AE}" type="pres">
      <dgm:prSet presAssocID="{70057C24-78A9-4E15-805D-4830A7B87457}" presName="horzSpace2" presStyleCnt="0"/>
      <dgm:spPr/>
    </dgm:pt>
    <dgm:pt modelId="{F1D1BEF8-9417-4F00-9342-2A92EF88E3E4}" type="pres">
      <dgm:prSet presAssocID="{70057C24-78A9-4E15-805D-4830A7B87457}" presName="tx2" presStyleLbl="revTx" presStyleIdx="6" presStyleCnt="7" custScaleY="67816"/>
      <dgm:spPr/>
    </dgm:pt>
    <dgm:pt modelId="{A3E14711-E84E-4DDD-9E59-08B76228A8F4}" type="pres">
      <dgm:prSet presAssocID="{70057C24-78A9-4E15-805D-4830A7B87457}" presName="vert2" presStyleCnt="0"/>
      <dgm:spPr/>
    </dgm:pt>
    <dgm:pt modelId="{6E096DDC-14C4-46D7-B231-32A1E2CCD90A}" type="pres">
      <dgm:prSet presAssocID="{70057C24-78A9-4E15-805D-4830A7B87457}" presName="thinLine2b" presStyleLbl="callout" presStyleIdx="5" presStyleCnt="6"/>
      <dgm:spPr/>
    </dgm:pt>
    <dgm:pt modelId="{E6C9BE64-0386-42CB-94F8-9EEE525AD67E}" type="pres">
      <dgm:prSet presAssocID="{70057C24-78A9-4E15-805D-4830A7B87457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E6BF2A9B-8D19-407B-BE38-00FAB4AC2510}" type="presOf" srcId="{70057C24-78A9-4E15-805D-4830A7B87457}" destId="{F1D1BEF8-9417-4F00-9342-2A92EF88E3E4}" srcOrd="0" destOrd="0" presId="urn:microsoft.com/office/officeart/2008/layout/LinedList"/>
    <dgm:cxn modelId="{945A36A1-8868-49AC-AD6A-517F149F4A39}" srcId="{D58B520D-A07B-4F94-8DF3-9C1500C899DC}" destId="{70057C24-78A9-4E15-805D-4830A7B87457}" srcOrd="5" destOrd="0" parTransId="{D9F0FD69-7052-4873-9112-1C3642420A67}" sibTransId="{4DA0A697-7CF5-498B-BCAD-DB467EE332AE}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  <dgm:cxn modelId="{D3527B07-817C-41DA-B6DC-34A742948CD9}" type="presParOf" srcId="{CFF04302-6886-4386-9185-5D53F19CEF97}" destId="{01C562DF-A3BD-4E42-BA25-5FADA324D432}" srcOrd="16" destOrd="0" presId="urn:microsoft.com/office/officeart/2008/layout/LinedList"/>
    <dgm:cxn modelId="{9A12888C-8861-4A46-9A17-1DFEFAA8F3B3}" type="presParOf" srcId="{01C562DF-A3BD-4E42-BA25-5FADA324D432}" destId="{FBEF2ED9-7B83-4A61-9381-1A209FE292AE}" srcOrd="0" destOrd="0" presId="urn:microsoft.com/office/officeart/2008/layout/LinedList"/>
    <dgm:cxn modelId="{4939FCE5-1DC1-48C0-BB89-27DFC1491DFE}" type="presParOf" srcId="{01C562DF-A3BD-4E42-BA25-5FADA324D432}" destId="{F1D1BEF8-9417-4F00-9342-2A92EF88E3E4}" srcOrd="1" destOrd="0" presId="urn:microsoft.com/office/officeart/2008/layout/LinedList"/>
    <dgm:cxn modelId="{9EB74280-BED2-4B83-8338-EE0FBEEC43D1}" type="presParOf" srcId="{01C562DF-A3BD-4E42-BA25-5FADA324D432}" destId="{A3E14711-E84E-4DDD-9E59-08B76228A8F4}" srcOrd="2" destOrd="0" presId="urn:microsoft.com/office/officeart/2008/layout/LinedList"/>
    <dgm:cxn modelId="{B0D58556-FD2E-4112-8EE8-8AB3FEA3354B}" type="presParOf" srcId="{CFF04302-6886-4386-9185-5D53F19CEF97}" destId="{6E096DDC-14C4-46D7-B231-32A1E2CCD90A}" srcOrd="17" destOrd="0" presId="urn:microsoft.com/office/officeart/2008/layout/LinedList"/>
    <dgm:cxn modelId="{D691624C-D62C-41B2-AF9B-38D49089AC8A}" type="presParOf" srcId="{CFF04302-6886-4386-9185-5D53F19CEF97}" destId="{E6C9BE64-0386-42CB-94F8-9EEE525AD67E}" srcOrd="18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69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699"/>
          <a:ext cx="1936840" cy="3477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개요</a:t>
          </a:r>
        </a:p>
      </dsp:txBody>
      <dsp:txXfrm>
        <a:off x="0" y="1699"/>
        <a:ext cx="1936840" cy="3477479"/>
      </dsp:txXfrm>
    </dsp:sp>
    <dsp:sp modelId="{B292DB37-5DAC-4239-B187-DFD8D1E45EBC}">
      <dsp:nvSpPr>
        <dsp:cNvPr id="0" name=""/>
        <dsp:cNvSpPr/>
      </dsp:nvSpPr>
      <dsp:spPr>
        <a:xfrm>
          <a:off x="2082103" y="4873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48733"/>
        <a:ext cx="7602097" cy="637935"/>
      </dsp:txXfrm>
    </dsp:sp>
    <dsp:sp modelId="{4110832E-0718-476E-A490-037F526FEE32}">
      <dsp:nvSpPr>
        <dsp:cNvPr id="0" name=""/>
        <dsp:cNvSpPr/>
      </dsp:nvSpPr>
      <dsp:spPr>
        <a:xfrm>
          <a:off x="1936840" y="68666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73370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endParaRPr lang="en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733703"/>
        <a:ext cx="7602097" cy="637935"/>
      </dsp:txXfrm>
    </dsp:sp>
    <dsp:sp modelId="{AD911FAF-521A-4820-A828-D3E3718C95AE}">
      <dsp:nvSpPr>
        <dsp:cNvPr id="0" name=""/>
        <dsp:cNvSpPr/>
      </dsp:nvSpPr>
      <dsp:spPr>
        <a:xfrm>
          <a:off x="1936840" y="137163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41867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베이커리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418672"/>
        <a:ext cx="7602097" cy="637935"/>
      </dsp:txXfrm>
    </dsp:sp>
    <dsp:sp modelId="{CF05C026-DB91-43DB-A06E-46B09EDF745D}">
      <dsp:nvSpPr>
        <dsp:cNvPr id="0" name=""/>
        <dsp:cNvSpPr/>
      </dsp:nvSpPr>
      <dsp:spPr>
        <a:xfrm>
          <a:off x="1936840" y="205660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10364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제품을 구입하는데 연령층의 구분은 없지만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2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103642"/>
        <a:ext cx="7602097" cy="637935"/>
      </dsp:txXfrm>
    </dsp:sp>
    <dsp:sp modelId="{D235D982-58AD-4B15-9D8D-F549E4F32805}">
      <dsp:nvSpPr>
        <dsp:cNvPr id="0" name=""/>
        <dsp:cNvSpPr/>
      </dsp:nvSpPr>
      <dsp:spPr>
        <a:xfrm>
          <a:off x="1936840" y="274157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788611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788611"/>
        <a:ext cx="7602097" cy="637935"/>
      </dsp:txXfrm>
    </dsp:sp>
    <dsp:sp modelId="{D0A004F4-AD23-44AD-ADB5-BAD672B8AB1E}">
      <dsp:nvSpPr>
        <dsp:cNvPr id="0" name=""/>
        <dsp:cNvSpPr/>
      </dsp:nvSpPr>
      <dsp:spPr>
        <a:xfrm>
          <a:off x="1936840" y="342654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90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909"/>
          <a:ext cx="1936840" cy="3906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요구사항</a:t>
          </a:r>
        </a:p>
      </dsp:txBody>
      <dsp:txXfrm>
        <a:off x="0" y="1909"/>
        <a:ext cx="1936840" cy="3906201"/>
      </dsp:txXfrm>
    </dsp:sp>
    <dsp:sp modelId="{B292DB37-5DAC-4239-B187-DFD8D1E45EBC}">
      <dsp:nvSpPr>
        <dsp:cNvPr id="0" name=""/>
        <dsp:cNvSpPr/>
      </dsp:nvSpPr>
      <dsp:spPr>
        <a:xfrm>
          <a:off x="2082103" y="36860"/>
          <a:ext cx="7602097" cy="97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6860"/>
        <a:ext cx="7602097" cy="979256"/>
      </dsp:txXfrm>
    </dsp:sp>
    <dsp:sp modelId="{4110832E-0718-476E-A490-037F526FEE32}">
      <dsp:nvSpPr>
        <dsp:cNvPr id="0" name=""/>
        <dsp:cNvSpPr/>
      </dsp:nvSpPr>
      <dsp:spPr>
        <a:xfrm>
          <a:off x="1936840" y="101611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1051069"/>
          <a:ext cx="7602097" cy="784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051069"/>
        <a:ext cx="7602097" cy="784351"/>
      </dsp:txXfrm>
    </dsp:sp>
    <dsp:sp modelId="{AD911FAF-521A-4820-A828-D3E3718C95AE}">
      <dsp:nvSpPr>
        <dsp:cNvPr id="0" name=""/>
        <dsp:cNvSpPr/>
      </dsp:nvSpPr>
      <dsp:spPr>
        <a:xfrm>
          <a:off x="1936840" y="1835421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870372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870372"/>
        <a:ext cx="7602097" cy="474057"/>
      </dsp:txXfrm>
    </dsp:sp>
    <dsp:sp modelId="{CF05C026-DB91-43DB-A06E-46B09EDF745D}">
      <dsp:nvSpPr>
        <dsp:cNvPr id="0" name=""/>
        <dsp:cNvSpPr/>
      </dsp:nvSpPr>
      <dsp:spPr>
        <a:xfrm>
          <a:off x="1936840" y="2344430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379381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379381"/>
        <a:ext cx="7602097" cy="474057"/>
      </dsp:txXfrm>
    </dsp:sp>
    <dsp:sp modelId="{D235D982-58AD-4B15-9D8D-F549E4F32805}">
      <dsp:nvSpPr>
        <dsp:cNvPr id="0" name=""/>
        <dsp:cNvSpPr/>
      </dsp:nvSpPr>
      <dsp:spPr>
        <a:xfrm>
          <a:off x="1936840" y="285343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888390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sp:txBody>
      <dsp:txXfrm>
        <a:off x="2082103" y="2888390"/>
        <a:ext cx="7602097" cy="474057"/>
      </dsp:txXfrm>
    </dsp:sp>
    <dsp:sp modelId="{D0A004F4-AD23-44AD-ADB5-BAD672B8AB1E}">
      <dsp:nvSpPr>
        <dsp:cNvPr id="0" name=""/>
        <dsp:cNvSpPr/>
      </dsp:nvSpPr>
      <dsp:spPr>
        <a:xfrm>
          <a:off x="1936840" y="336244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1BEF8-9417-4F00-9342-2A92EF88E3E4}">
      <dsp:nvSpPr>
        <dsp:cNvPr id="0" name=""/>
        <dsp:cNvSpPr/>
      </dsp:nvSpPr>
      <dsp:spPr>
        <a:xfrm>
          <a:off x="2082103" y="3397399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397399"/>
        <a:ext cx="7602097" cy="474057"/>
      </dsp:txXfrm>
    </dsp:sp>
    <dsp:sp modelId="{6E096DDC-14C4-46D7-B231-32A1E2CCD90A}">
      <dsp:nvSpPr>
        <dsp:cNvPr id="0" name=""/>
        <dsp:cNvSpPr/>
      </dsp:nvSpPr>
      <dsp:spPr>
        <a:xfrm>
          <a:off x="1936840" y="387145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800F5-E8E1-DE47-B132-77D3733E5BFC}" type="datetimeFigureOut">
              <a:rPr kumimoji="1" lang="ko-Kore-KR" altLang="en-US" smtClean="0"/>
              <a:t>2021. 9. 13.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65071-CB07-2047-93CD-5550304E15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500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학생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직장인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가족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상생하는기업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함께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고객과 소통하는 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sns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딜리버리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주변 가게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월간구독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…</a:t>
            </a:r>
            <a:endParaRPr lang="ko-KR" altLang="en-US" b="1" dirty="0"/>
          </a:p>
          <a:p>
            <a:r>
              <a:rPr kumimoji="1" lang="ko-KR" altLang="en-US" b="1" dirty="0"/>
              <a:t>행복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제휴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고객만족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고객센터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고객칭찬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고객의 목소리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윤리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프로모션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창업안내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채용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!!</a:t>
            </a:r>
            <a:r>
              <a:rPr kumimoji="1" lang="ko-KR" altLang="en-US" b="1" dirty="0"/>
              <a:t> 파리바게트 빵이나 케이크 등</a:t>
            </a:r>
            <a:r>
              <a:rPr kumimoji="1" lang="en-US" altLang="ko-KR" b="1" dirty="0"/>
              <a:t>…</a:t>
            </a:r>
            <a:r>
              <a:rPr kumimoji="1" lang="ko-KR" altLang="en-US" b="1" dirty="0"/>
              <a:t> 제품 사진은 사실 사용해도 되지만 </a:t>
            </a:r>
            <a:endParaRPr kumimoji="1" lang="en-US" altLang="ko-KR" b="1" dirty="0"/>
          </a:p>
          <a:p>
            <a:r>
              <a:rPr kumimoji="1" lang="ko-KR" altLang="en-US" b="1" dirty="0" err="1"/>
              <a:t>팝업창이나</a:t>
            </a:r>
            <a:r>
              <a:rPr kumimoji="1" lang="ko-KR" altLang="en-US" b="1" dirty="0"/>
              <a:t> 제일 위에 홈페이지를 열면 이 페이지는 상업적 용도가 아닌 연습용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취업용 포트폴리오를 위해 </a:t>
            </a:r>
            <a:r>
              <a:rPr kumimoji="1" lang="ko-KR" altLang="en-US" b="1" dirty="0" err="1"/>
              <a:t>제작됐음을</a:t>
            </a:r>
            <a:r>
              <a:rPr kumimoji="1" lang="ko-KR" altLang="en-US" b="1" dirty="0"/>
              <a:t> 명시해야한다</a:t>
            </a:r>
            <a:r>
              <a:rPr kumimoji="1" lang="en-US" altLang="ko-KR" b="1" dirty="0"/>
              <a:t>!!</a:t>
            </a:r>
            <a:r>
              <a:rPr kumimoji="1" lang="ko-KR" altLang="en-US" b="1" dirty="0"/>
              <a:t> 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62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120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[color combination]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www.color-hex.com</a:t>
            </a:r>
            <a:r>
              <a:rPr kumimoji="1" lang="en-US" altLang="ko-Kore-KR" dirty="0"/>
              <a:t>/color-palette/111548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www.shutterstock.com</a:t>
            </a:r>
            <a:r>
              <a:rPr kumimoji="1" lang="en" altLang="ko-Kore-KR" dirty="0"/>
              <a:t>/ko/image-vector/blue-color-palette-vector-illustration-1654876387?irclickid=QGOzAC07LxyIT2WUa20kMRKaUkBTKF2w9Se1QU0&amp;irgwc=1&amp;utm_medium=</a:t>
            </a:r>
            <a:r>
              <a:rPr kumimoji="1" lang="en" altLang="ko-Kore-KR" dirty="0" err="1"/>
              <a:t>Affiliate&amp;utm_campaign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linkprice&amp;utm_source</a:t>
            </a:r>
            <a:r>
              <a:rPr kumimoji="1" lang="en" altLang="ko-Kore-KR" dirty="0"/>
              <a:t>=1193708&amp;utm_term=&amp;c3ch=Affiliate&amp;c3nid=IR-1193708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coloringqueen.net</a:t>
            </a:r>
            <a:r>
              <a:rPr kumimoji="1" lang="en" altLang="ko-Kore-KR" dirty="0"/>
              <a:t>/color-schemes/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www.vecteezy.com</a:t>
            </a:r>
            <a:r>
              <a:rPr kumimoji="1" lang="en" altLang="ko-Kore-KR" dirty="0"/>
              <a:t>/vector-art/114256-beach-colors-vector-palette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www.dreamstime.com</a:t>
            </a:r>
            <a:r>
              <a:rPr kumimoji="1" lang="en" altLang="ko-Kore-KR" dirty="0"/>
              <a:t>/color-matching-palette-dark-blue-plums-cast-iron-plate-food-background-trendy-colors-image166404539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www.itakeyou.co.uk</a:t>
            </a:r>
            <a:r>
              <a:rPr kumimoji="1" lang="en" altLang="ko-Kore-KR" dirty="0"/>
              <a:t>/navy-blue-and-coral-color-palette/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mage.shutterstock.com%2Fimage-vector%2Fdark-blue-soft-color-palette-600w-1450367576.jpg&amp;imgrefurl=https%3A%2F%2Fwww.shutterstock.com%2Fimage-vector%2Fdark-blue-soft-color-palette-1450367576&amp;tbnid=mC9B-rJq5YePOM&amp;vet=10CFAQMyiHAWoXChMIqKKrpfXp8gIVAAAAAB0AAAAAEAI..i&amp;docid=Y84sAipie4kfJM&amp;w=600&amp;h=441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=0CFAQMyiHAWoXChMIqKKrpfXp8gIVAAAAAB0AAAAAEAI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2.wp.com%2Fcolorpalette.org%2Fwp-content%2Fpalette%2Freflection_landmark_daytime_colorpalette_d803z.jpg%3Fq%3D100&amp;imgrefurl=https%3A%2F%2Fcolorpalette.org%2Fcolor-ideas%2Fdark-blue%2F&amp;tbnid=qiDyOZCk6ZogJM&amp;vet=10CAYQMyhmahcKEwiooqul9enyAhUAAAAAHQAAAAAQAg..i&amp;docid=2FCBdKdGed-GvM&amp;w=900&amp;h=1184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=0CAYQMyhmahcKEwiooqul9enyAhUAAAAAHQAAAAAQAg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cebitbuzz.blogspot.com</a:t>
            </a:r>
            <a:r>
              <a:rPr kumimoji="1" lang="en" altLang="ko-Kore-KR" dirty="0"/>
              <a:t>/2018/08/</a:t>
            </a:r>
            <a:r>
              <a:rPr kumimoji="1" lang="en" altLang="ko-Kore-KR" dirty="0" err="1"/>
              <a:t>colour</a:t>
            </a:r>
            <a:r>
              <a:rPr kumimoji="1" lang="en" altLang="ko-Kore-KR" dirty="0"/>
              <a:t>-combination-for-dark-blue-</a:t>
            </a:r>
            <a:r>
              <a:rPr kumimoji="1" lang="en" altLang="ko-Kore-KR" dirty="0" err="1"/>
              <a:t>top.html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fabmood.com%2Finspiration%2Fwp-content%2Fuploads%2F2019%2F07%2Fblue-grey.jpg&amp;imgrefurl=https%3A%2F%2Fwww.fabmood.com%2Finspiration%2F33-pretty-winter-color-schemes-dark-blue-grey%2F&amp;tbnid=vfLq8Sd5FIFl-M&amp;vet=12ahUKEwiLkJmc9enyAhVJWpQKHRPSAScQMyhaegUIARCTAQ..i&amp;docid=w4rjQhJY647YHM&amp;w=757&amp;h=1020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=2ahUKEwiLkJmc9enyAhVJWpQKHRPSAScQMyhaegUIARCTAQ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schemecolor.com%2Fwallpaper%3Fi%3D2578%26desktop&amp;imgrefurl=https%3A%2F%2Fwww.schemecolor.com%2Flight-to-dark-blue.php&amp;tbnid=K6fxB62PT-s5xM&amp;vet=12ahUKEwiLkJmc9enyAhVJWpQKHRPSAScQMyhSegUIARCCAQ..i&amp;docid=9vwuzmRsVcnolM&amp;w=1920&amp;h=1080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=2ahUKEwiLkJmc9enyAhVJWpQKHRPSAScQMyhSegUIARCCAQ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/tag/deep-blue-color/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/color-palette-400/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www.fabmood.com</a:t>
            </a:r>
            <a:r>
              <a:rPr kumimoji="1" lang="en" altLang="ko-Kore-KR" dirty="0"/>
              <a:t>/inspiration/33-pretty-winter-color-schemes-dark-blue-grey/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color-hex.com%2Fpalettes%2F94888.png&amp;imgrefurl=https%3A%2F%2Fwww.color-hex.com%2Fcolor-palette%2F94888&amp;tbnid=qTe6eqNSn28ucM&amp;vet=12ahUKEwiLkJmc9enyAhVJWpQKHRPSAScQMyghegUIARD3AQ..i&amp;docid=wogoXdY6xIX5aM&amp;w=900&amp;h=600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=2ahUKEwiLkJmc9enyAhVJWpQKHRPSAScQMyghegUIARD3AQ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colors.dopely.top</a:t>
            </a:r>
            <a:r>
              <a:rPr kumimoji="1" lang="en" altLang="ko-Kore-KR" dirty="0"/>
              <a:t>/inside-colors/blue-color-palette-inspirations-with-names-and-hex-codes/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colors.dopely.top%2Finside-colors%2Fwp-content%2Fuploads%2F2021%2F03%2FDopely-Blue-Color-Palette-%25E2%2580%2593-13.png&amp;imgrefurl=https%3A%2F%2Fcolors.dopely.top%2Finside-colors%2Fblue-color-palette-inspirations-with-names-and-hex-codes%2F&amp;tbnid=-NBYnI65Cyck0M&amp;vet=12ahUKEwiLkJmc9enyAhVJWpQKHRPSAScQMygxegQIARA3..i&amp;docid=AO8XPAkXPy4g6M&amp;w=3840&amp;h=1446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=2ahUKEwiLkJmc9enyAhVJWpQKHRPSAScQMygxegQIARA3</a:t>
            </a:r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www.colorbook.io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hexcolors</a:t>
            </a:r>
            <a:r>
              <a:rPr kumimoji="1" lang="en" altLang="ko-Kore-KR" dirty="0"/>
              <a:t>/view/153686.   </a:t>
            </a:r>
            <a:r>
              <a:rPr kumimoji="1" lang="en" altLang="ko-Kore-KR" dirty="0">
                <a:sym typeface="Wingdings" pitchFamily="2" charset="2"/>
              </a:rPr>
              <a:t> </a:t>
            </a:r>
            <a:r>
              <a:rPr kumimoji="1" lang="ko-Kore-KR" altLang="en-US" dirty="0">
                <a:sym typeface="Wingdings" pitchFamily="2" charset="2"/>
              </a:rPr>
              <a:t>이거</a:t>
            </a:r>
            <a:r>
              <a:rPr kumimoji="1" lang="ko-KR" altLang="en-US" dirty="0">
                <a:sym typeface="Wingdings" pitchFamily="2" charset="2"/>
              </a:rPr>
              <a:t> 확인</a:t>
            </a:r>
            <a:r>
              <a:rPr kumimoji="1" lang="en-US" altLang="ko-KR" dirty="0">
                <a:sym typeface="Wingdings" pitchFamily="2" charset="2"/>
              </a:rPr>
              <a:t>!!!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6455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경쾌한</a:t>
            </a:r>
            <a:endParaRPr kumimoji="1" lang="en-US" altLang="ko-Kore-KR" dirty="0"/>
          </a:p>
          <a:p>
            <a:r>
              <a:rPr kumimoji="1" lang="ko-Kore-KR" altLang="en-US" dirty="0"/>
              <a:t>돋보이는</a:t>
            </a:r>
            <a:endParaRPr kumimoji="1" lang="en-US" altLang="ko-Kore-KR" dirty="0"/>
          </a:p>
          <a:p>
            <a:r>
              <a:rPr kumimoji="1" lang="ko-Kore-KR" altLang="en-US" dirty="0"/>
              <a:t>다양한</a:t>
            </a:r>
            <a:endParaRPr kumimoji="1" lang="en-US" altLang="ko-Kore-KR" dirty="0"/>
          </a:p>
          <a:p>
            <a:r>
              <a:rPr kumimoji="1" lang="ko-Kore-KR" altLang="en-US" dirty="0"/>
              <a:t>신선한</a:t>
            </a:r>
            <a:endParaRPr kumimoji="1" lang="en-US" altLang="ko-Kore-KR" dirty="0"/>
          </a:p>
          <a:p>
            <a:r>
              <a:rPr kumimoji="1" lang="ko-Kore-KR" altLang="en-US" dirty="0"/>
              <a:t>여유있는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5814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517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AB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5B25F-0A55-49C8-958C-97933990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12" y="1231492"/>
            <a:ext cx="9783097" cy="1037047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76034-F239-4881-915E-B63E517AF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512" y="2812284"/>
            <a:ext cx="9783097" cy="103704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D0C09B5-C63A-472D-981A-DCA69ABBA8B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177146"/>
            <a:ext cx="9783097" cy="122612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9D27FFF6-99CA-4A78-BF80-5F96288CB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94407" y="58327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921685B-8A46-4547-B47D-D09C9DEE3113}" type="datetimeFigureOut">
              <a:rPr lang="ko-KR" altLang="en-US" smtClean="0"/>
              <a:pPr/>
              <a:t>2021. 9. 13.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44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270002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4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8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79384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98938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AE417F-F97E-4545-9BA1-3E281D7AFD30}"/>
              </a:ext>
            </a:extLst>
          </p:cNvPr>
          <p:cNvGrpSpPr/>
          <p:nvPr userDrawn="1"/>
        </p:nvGrpSpPr>
        <p:grpSpPr>
          <a:xfrm>
            <a:off x="5730840" y="1426029"/>
            <a:ext cx="4736309" cy="4732310"/>
            <a:chOff x="781622" y="1817236"/>
            <a:chExt cx="4736309" cy="47323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603DFB-7444-42F5-9AC3-0FBD106BB8A8}"/>
                </a:ext>
              </a:extLst>
            </p:cNvPr>
            <p:cNvGrpSpPr/>
            <p:nvPr/>
          </p:nvGrpSpPr>
          <p:grpSpPr>
            <a:xfrm>
              <a:off x="894839" y="1964924"/>
              <a:ext cx="4509875" cy="4416458"/>
              <a:chOff x="5795064" y="1155998"/>
              <a:chExt cx="4938249" cy="493824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71F0AC5-9C1D-4E7C-9D95-FAFE3D81162F}"/>
                  </a:ext>
                </a:extLst>
              </p:cNvPr>
              <p:cNvSpPr/>
              <p:nvPr/>
            </p:nvSpPr>
            <p:spPr>
              <a:xfrm>
                <a:off x="5980346" y="1341280"/>
                <a:ext cx="4567684" cy="45676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84089C6-F423-4118-B768-50ACD4D8E6D7}"/>
                  </a:ext>
                </a:extLst>
              </p:cNvPr>
              <p:cNvGrpSpPr/>
              <p:nvPr/>
            </p:nvGrpSpPr>
            <p:grpSpPr>
              <a:xfrm>
                <a:off x="5795064" y="1155998"/>
                <a:ext cx="4938249" cy="4938249"/>
                <a:chOff x="5210503" y="1099363"/>
                <a:chExt cx="5525814" cy="5525814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5772B0E-6452-4726-A079-9847FF06B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8EF2972-4F59-4175-9A43-E0BE480EE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7B31C5-AB68-48D9-AEB3-B0F2BC16A36B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CCB987-E69D-410D-BBA7-4061399F9E79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2EEE2-FE33-429D-A088-78C54D5EE367}"/>
                </a:ext>
              </a:extLst>
            </p:cNvPr>
            <p:cNvSpPr txBox="1"/>
            <p:nvPr/>
          </p:nvSpPr>
          <p:spPr>
            <a:xfrm>
              <a:off x="2691661" y="1817236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F414E3-A18E-4A63-8833-CFC54E66AEB1}"/>
                </a:ext>
              </a:extLst>
            </p:cNvPr>
            <p:cNvSpPr txBox="1"/>
            <p:nvPr/>
          </p:nvSpPr>
          <p:spPr>
            <a:xfrm>
              <a:off x="2684113" y="6241769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00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517EF4-E8B7-4196-BBAA-82D32E6BE258}"/>
              </a:ext>
            </a:extLst>
          </p:cNvPr>
          <p:cNvGrpSpPr/>
          <p:nvPr userDrawn="1"/>
        </p:nvGrpSpPr>
        <p:grpSpPr>
          <a:xfrm>
            <a:off x="6180161" y="1877671"/>
            <a:ext cx="4569499" cy="4516702"/>
            <a:chOff x="6077681" y="1861486"/>
            <a:chExt cx="4736309" cy="4681584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044C83A3-843C-49B4-B481-C5DE7273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15" t="5347" r="8619" b="5664"/>
            <a:stretch>
              <a:fillRect/>
            </a:stretch>
          </p:blipFill>
          <p:spPr>
            <a:xfrm>
              <a:off x="6401052" y="2101550"/>
              <a:ext cx="4084418" cy="4122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2435EA-BADB-4DF4-8A6F-51C4D8074E30}"/>
                </a:ext>
              </a:extLst>
            </p:cNvPr>
            <p:cNvSpPr txBox="1"/>
            <p:nvPr/>
          </p:nvSpPr>
          <p:spPr>
            <a:xfrm>
              <a:off x="6077681" y="3949015"/>
              <a:ext cx="273040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EFD803-5D87-4927-B580-3E8134FC07E9}"/>
                </a:ext>
              </a:extLst>
            </p:cNvPr>
            <p:cNvSpPr txBox="1"/>
            <p:nvPr/>
          </p:nvSpPr>
          <p:spPr>
            <a:xfrm>
              <a:off x="10540947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D8DD0B-47F9-48C2-B940-FF83B75D6CC9}"/>
                </a:ext>
              </a:extLst>
            </p:cNvPr>
            <p:cNvSpPr txBox="1"/>
            <p:nvPr/>
          </p:nvSpPr>
          <p:spPr>
            <a:xfrm>
              <a:off x="7987720" y="1861486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B6E133-D856-4F28-9FFE-452E50C6A237}"/>
                </a:ext>
              </a:extLst>
            </p:cNvPr>
            <p:cNvSpPr txBox="1"/>
            <p:nvPr/>
          </p:nvSpPr>
          <p:spPr>
            <a:xfrm>
              <a:off x="7980171" y="6255959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485374-8B26-481F-AD0A-610023F3A015}"/>
              </a:ext>
            </a:extLst>
          </p:cNvPr>
          <p:cNvGrpSpPr/>
          <p:nvPr userDrawn="1"/>
        </p:nvGrpSpPr>
        <p:grpSpPr>
          <a:xfrm>
            <a:off x="781623" y="1893438"/>
            <a:ext cx="4569500" cy="4493886"/>
            <a:chOff x="781622" y="1877252"/>
            <a:chExt cx="4736309" cy="4657935"/>
          </a:xfrm>
        </p:grpSpPr>
        <p:pic>
          <p:nvPicPr>
            <p:cNvPr id="25" name="Picture 1">
              <a:extLst>
                <a:ext uri="{FF2B5EF4-FFF2-40B4-BE49-F238E27FC236}">
                  <a16:creationId xmlns:a16="http://schemas.microsoft.com/office/drawing/2014/main" id="{BE371883-DB03-4829-A206-C7D18459F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63" t="9745" r="9269" b="7878"/>
            <a:stretch/>
          </p:blipFill>
          <p:spPr>
            <a:xfrm>
              <a:off x="1074539" y="2155171"/>
              <a:ext cx="4088854" cy="412200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BAC61-3D68-4D63-8BB9-F9C8B7F6C2B3}"/>
                </a:ext>
              </a:extLst>
            </p:cNvPr>
            <p:cNvSpPr txBox="1"/>
            <p:nvPr/>
          </p:nvSpPr>
          <p:spPr>
            <a:xfrm>
              <a:off x="781622" y="3949015"/>
              <a:ext cx="273042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01C4F7-6F81-4D52-A787-2AD792534453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9CB45F-F6FC-437C-8396-B71D950A317F}"/>
                </a:ext>
              </a:extLst>
            </p:cNvPr>
            <p:cNvSpPr txBox="1"/>
            <p:nvPr/>
          </p:nvSpPr>
          <p:spPr>
            <a:xfrm>
              <a:off x="2691660" y="1877252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968F01-B5BC-462B-83CA-A4B6AA17DD77}"/>
                </a:ext>
              </a:extLst>
            </p:cNvPr>
            <p:cNvSpPr txBox="1"/>
            <p:nvPr/>
          </p:nvSpPr>
          <p:spPr>
            <a:xfrm>
              <a:off x="2684111" y="6248076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76C2A9-7CD3-4AC2-9D09-EECBB9F911DB}"/>
                </a:ext>
              </a:extLst>
            </p:cNvPr>
            <p:cNvSpPr/>
            <p:nvPr/>
          </p:nvSpPr>
          <p:spPr>
            <a:xfrm>
              <a:off x="3659891" y="6203734"/>
              <a:ext cx="1529520" cy="124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883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1A0134-41CB-4737-B695-8C588E5222BF}"/>
              </a:ext>
            </a:extLst>
          </p:cNvPr>
          <p:cNvGrpSpPr/>
          <p:nvPr userDrawn="1"/>
        </p:nvGrpSpPr>
        <p:grpSpPr>
          <a:xfrm>
            <a:off x="866500" y="1882532"/>
            <a:ext cx="4491659" cy="4422051"/>
            <a:chOff x="781622" y="1877252"/>
            <a:chExt cx="4736309" cy="4662910"/>
          </a:xfrm>
        </p:grpSpPr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D11A4795-E4F6-4987-B4CC-39C027E2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2DD60D-0969-442B-ACBC-F67E42B2DC3D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56DA5-262F-45A5-864D-D55E4B163B67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B5D1BF-63AB-4462-A2FC-3BA3D20D1149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646BA7-5C9D-4035-B102-716E355BE030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53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29" y="566057"/>
            <a:ext cx="9840099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5" y="1270002"/>
            <a:ext cx="9731243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E22C7-4143-4C04-8B2A-47152036B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1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5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320846"/>
            <a:ext cx="9469868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59579-A63F-4FC3-95B7-DFC1B7F7E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99633-2171-421A-A1F6-DACBFC577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830" y="2374491"/>
            <a:ext cx="9832725" cy="3802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44423B-ACF6-4907-81C7-044644E93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4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327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B75B-C8ED-4E3F-9C76-99C2B52A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05352ED-F847-431A-9C4E-9984B483267A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C99171-0125-4E79-9D07-71189E3D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50EC5-6757-4F9F-B155-19E66553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18EBCF5-7C0D-4452-BD99-4798E1600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6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16">
            <a:extLst>
              <a:ext uri="{FF2B5EF4-FFF2-40B4-BE49-F238E27FC236}">
                <a16:creationId xmlns:a16="http://schemas.microsoft.com/office/drawing/2014/main" id="{121CA73E-3DD8-493C-B604-CCDEC28DAFCD}"/>
              </a:ext>
            </a:extLst>
          </p:cNvPr>
          <p:cNvCxnSpPr>
            <a:cxnSpLocks/>
          </p:cNvCxnSpPr>
          <p:nvPr userDrawn="1"/>
        </p:nvCxnSpPr>
        <p:spPr>
          <a:xfrm>
            <a:off x="1074261" y="1044201"/>
            <a:ext cx="9847385" cy="0"/>
          </a:xfrm>
          <a:prstGeom prst="line">
            <a:avLst/>
          </a:prstGeom>
          <a:ln>
            <a:solidFill>
              <a:srgbClr val="2AB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6">
            <a:extLst>
              <a:ext uri="{FF2B5EF4-FFF2-40B4-BE49-F238E27FC236}">
                <a16:creationId xmlns:a16="http://schemas.microsoft.com/office/drawing/2014/main" id="{3DA1F00C-18A3-498A-A19F-C5AB53833F39}"/>
              </a:ext>
            </a:extLst>
          </p:cNvPr>
          <p:cNvCxnSpPr>
            <a:cxnSpLocks/>
          </p:cNvCxnSpPr>
          <p:nvPr userDrawn="1"/>
        </p:nvCxnSpPr>
        <p:spPr>
          <a:xfrm>
            <a:off x="1074261" y="6242852"/>
            <a:ext cx="9745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EED16F3C-6F78-4610-9EB8-F7C237C9B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5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0" r:id="rId3"/>
    <p:sldLayoutId id="2147483671" r:id="rId4"/>
    <p:sldLayoutId id="2147483672" r:id="rId5"/>
    <p:sldLayoutId id="2147483668" r:id="rId6"/>
    <p:sldLayoutId id="2147483669" r:id="rId7"/>
    <p:sldLayoutId id="2147483662" r:id="rId8"/>
    <p:sldLayoutId id="2147483667" r:id="rId9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A353E-EBB6-4EE9-9240-FA1051B4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파리바게트 사이트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1D1E2-920F-43AA-9F5C-B58565A71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Project 001</a:t>
            </a:r>
          </a:p>
          <a:p>
            <a:r>
              <a:rPr lang="ko-KR" altLang="en-US" dirty="0"/>
              <a:t>파리바게트 웹사이트 조사 </a:t>
            </a:r>
            <a:r>
              <a:rPr lang="en-US" altLang="ko-KR" dirty="0"/>
              <a:t>/ </a:t>
            </a: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B40ABF-ED09-4050-8943-34500D98E3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229825"/>
            <a:ext cx="6340201" cy="1747593"/>
          </a:xfrm>
        </p:spPr>
        <p:txBody>
          <a:bodyPr/>
          <a:lstStyle/>
          <a:p>
            <a:pPr algn="l"/>
            <a:r>
              <a:rPr lang="ko-KR" altLang="en-US" sz="1800" b="1" dirty="0" err="1"/>
              <a:t>사이트명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파리바게트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웹 주소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en" altLang="ko-KR" sz="1800" b="1" dirty="0"/>
              <a:t>https://</a:t>
            </a:r>
            <a:r>
              <a:rPr lang="en" altLang="ko-KR" sz="1800" b="1" dirty="0" err="1"/>
              <a:t>www.paris.co.kr</a:t>
            </a:r>
            <a:r>
              <a:rPr lang="en" altLang="ko-KR" sz="1800" b="1" dirty="0"/>
              <a:t>/</a:t>
            </a:r>
            <a:r>
              <a:rPr lang="ko-KR" altLang="en-US" sz="1800" b="1" dirty="0"/>
              <a:t> 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제작기간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작성일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 2021.09.03.</a:t>
            </a:r>
            <a:r>
              <a:rPr lang="ko-KR" altLang="en-US" sz="1800" b="1" dirty="0"/>
              <a:t>금요일 </a:t>
            </a:r>
            <a:r>
              <a:rPr lang="en-US" altLang="ko-KR" sz="1800" b="1" dirty="0"/>
              <a:t>~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2021.09.06.</a:t>
            </a:r>
            <a:r>
              <a:rPr lang="ko-KR" altLang="en-US" sz="1800" b="1" dirty="0"/>
              <a:t>월요일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훈련생 이름</a:t>
            </a:r>
            <a:r>
              <a:rPr lang="ko-KR" altLang="en-US" sz="1800" b="1" dirty="0">
                <a:solidFill>
                  <a:srgbClr val="595959"/>
                </a:solidFill>
              </a:rPr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박다예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54174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페르소나를 통한 방향성 선정 최종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60094"/>
              </p:ext>
            </p:extLst>
          </p:nvPr>
        </p:nvGraphicFramePr>
        <p:xfrm>
          <a:off x="1260094" y="2109109"/>
          <a:ext cx="9491991" cy="3968499"/>
        </p:xfrm>
        <a:graphic>
          <a:graphicData uri="http://schemas.openxmlformats.org/drawingml/2006/table">
            <a:tbl>
              <a:tblPr/>
              <a:tblGrid>
                <a:gridCol w="9491991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6849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결론 </a:t>
                      </a:r>
                      <a:r>
                        <a:rPr lang="en-US" altLang="ko-KR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5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ore-KR" altLang="en-US" sz="1600" dirty="0">
                          <a:highlight>
                            <a:srgbClr val="00FF00"/>
                          </a:highlight>
                        </a:rPr>
                        <a:t>영어가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익숙하지 않은 연령대를 위하여 한국어로 메뉴를 만든다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endParaRPr kumimoji="1" lang="en-US" altLang="ko-KR" sz="1600" dirty="0">
                        <a:highlight>
                          <a:srgbClr val="00FF0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상품의 상세 재료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알러지가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있는 사람들이 빠르게 찾아볼 수 있도록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를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검색할 수 있는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상세 재료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바로찾기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버튼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을 만들어주세요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 </a:t>
                      </a:r>
                      <a:endParaRPr kumimoji="1" lang="ko-Kore-KR" altLang="en-US" sz="1600" dirty="0">
                        <a:highlight>
                          <a:srgbClr val="00FF00"/>
                        </a:highlight>
                      </a:endParaRPr>
                    </a:p>
                  </a:txBody>
                  <a:tcPr marL="64771" marR="64771" marT="17907" marB="1790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03E00695-FAE9-4E49-83BC-32E7FEFC9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10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83861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46230"/>
            <a:ext cx="9491991" cy="312057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4896126C-B563-497E-973D-5811A7DDA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11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13527"/>
              </p:ext>
            </p:extLst>
          </p:nvPr>
        </p:nvGraphicFramePr>
        <p:xfrm>
          <a:off x="1260095" y="2109109"/>
          <a:ext cx="3114837" cy="4700940"/>
        </p:xfrm>
        <a:graphic>
          <a:graphicData uri="http://schemas.openxmlformats.org/drawingml/2006/table">
            <a:tbl>
              <a:tblPr/>
              <a:tblGrid>
                <a:gridCol w="311483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760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핵심 키워드 도출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375704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학생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직장인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가족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상생하는기업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함께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모두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고객과 소통하는 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SNS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딜리버리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주변 가게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월간구독</a:t>
                      </a:r>
                      <a:endParaRPr kumimoji="0"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행복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제휴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고객만족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고객센터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고객칭찬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고객의 목소리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윤리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프로모션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창업안내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채용 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심플한 디자인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100" dirty="0"/>
                    </a:p>
                    <a:p>
                      <a:endParaRPr kumimoji="1" lang="en-US" altLang="ko-KR" sz="1100" dirty="0"/>
                    </a:p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734594A-DB45-4DF0-86BB-C645904EA9E2}"/>
              </a:ext>
            </a:extLst>
          </p:cNvPr>
          <p:cNvSpPr txBox="1"/>
          <p:nvPr/>
        </p:nvSpPr>
        <p:spPr>
          <a:xfrm>
            <a:off x="4497752" y="233372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solidFill>
                  <a:srgbClr val="C752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BFD4A-7689-A944-8837-CD097209A2D0}"/>
              </a:ext>
            </a:extLst>
          </p:cNvPr>
          <p:cNvSpPr txBox="1"/>
          <p:nvPr/>
        </p:nvSpPr>
        <p:spPr>
          <a:xfrm>
            <a:off x="6007067" y="2939546"/>
            <a:ext cx="133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가족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학생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직장인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7E707-29C3-6244-BDEC-19BE6BB81239}"/>
              </a:ext>
            </a:extLst>
          </p:cNvPr>
          <p:cNvSpPr txBox="1"/>
          <p:nvPr/>
        </p:nvSpPr>
        <p:spPr>
          <a:xfrm>
            <a:off x="5961570" y="3511267"/>
            <a:ext cx="1666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지역 사회와 상생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F43FA-09B3-764E-81C8-600774E60564}"/>
              </a:ext>
            </a:extLst>
          </p:cNvPr>
          <p:cNvSpPr txBox="1"/>
          <p:nvPr/>
        </p:nvSpPr>
        <p:spPr>
          <a:xfrm>
            <a:off x="7874945" y="1695089"/>
            <a:ext cx="528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D5DE3-6C28-5647-A396-540D9B39F769}"/>
              </a:ext>
            </a:extLst>
          </p:cNvPr>
          <p:cNvSpPr txBox="1"/>
          <p:nvPr/>
        </p:nvSpPr>
        <p:spPr>
          <a:xfrm>
            <a:off x="6271424" y="1935404"/>
            <a:ext cx="1832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고객센터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고객만족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고객의 목소리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고객과 소통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FCFF0-5A26-F047-BE03-E571C4429104}"/>
              </a:ext>
            </a:extLst>
          </p:cNvPr>
          <p:cNvSpPr txBox="1"/>
          <p:nvPr/>
        </p:nvSpPr>
        <p:spPr>
          <a:xfrm>
            <a:off x="6026983" y="3773584"/>
            <a:ext cx="88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딜리버리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3B92A1-7601-5E45-A9DC-E5A58687ECFC}"/>
              </a:ext>
            </a:extLst>
          </p:cNvPr>
          <p:cNvSpPr txBox="1"/>
          <p:nvPr/>
        </p:nvSpPr>
        <p:spPr>
          <a:xfrm>
            <a:off x="7732536" y="3475570"/>
            <a:ext cx="88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주변가게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월간구독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프로모션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22E4E-F74B-784C-9DDC-061006C7394A}"/>
              </a:ext>
            </a:extLst>
          </p:cNvPr>
          <p:cNvSpPr txBox="1"/>
          <p:nvPr/>
        </p:nvSpPr>
        <p:spPr>
          <a:xfrm>
            <a:off x="7518890" y="5209813"/>
            <a:ext cx="208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제휴     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창업안내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윤리         채용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30BC8-5B51-474E-BD99-6AB51F97599D}"/>
              </a:ext>
            </a:extLst>
          </p:cNvPr>
          <p:cNvSpPr txBox="1"/>
          <p:nvPr/>
        </p:nvSpPr>
        <p:spPr>
          <a:xfrm>
            <a:off x="8185382" y="4810753"/>
            <a:ext cx="146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심플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획일화된 디자인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A47D58D-D593-F64A-9B32-D4E800613B5A}"/>
              </a:ext>
            </a:extLst>
          </p:cNvPr>
          <p:cNvSpPr/>
          <p:nvPr/>
        </p:nvSpPr>
        <p:spPr>
          <a:xfrm rot="19762511">
            <a:off x="7339278" y="4696736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628606-A64A-7647-93E8-7DD3EA949CCD}"/>
              </a:ext>
            </a:extLst>
          </p:cNvPr>
          <p:cNvSpPr/>
          <p:nvPr/>
        </p:nvSpPr>
        <p:spPr>
          <a:xfrm rot="18557026">
            <a:off x="5794569" y="2795040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줄무늬가 있는 오른쪽 화살표[S] 22">
            <a:extLst>
              <a:ext uri="{FF2B5EF4-FFF2-40B4-BE49-F238E27FC236}">
                <a16:creationId xmlns:a16="http://schemas.microsoft.com/office/drawing/2014/main" id="{36E97761-0F74-DC4B-AF55-4D466C2FBC88}"/>
              </a:ext>
            </a:extLst>
          </p:cNvPr>
          <p:cNvSpPr/>
          <p:nvPr/>
        </p:nvSpPr>
        <p:spPr>
          <a:xfrm rot="13605406">
            <a:off x="7025670" y="3997413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68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단색</a:t>
            </a:r>
            <a:endParaRPr lang="ko-KR" altLang="en-US" dirty="0"/>
          </a:p>
        </p:txBody>
      </p:sp>
      <p:sp>
        <p:nvSpPr>
          <p:cNvPr id="46" name="슬라이드 번호 개체 틀 3">
            <a:extLst>
              <a:ext uri="{FF2B5EF4-FFF2-40B4-BE49-F238E27FC236}">
                <a16:creationId xmlns:a16="http://schemas.microsoft.com/office/drawing/2014/main" id="{4F793C00-2068-4D36-AADC-AEE61AC15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12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텍스트 개체 틀 11">
            <a:extLst>
              <a:ext uri="{FF2B5EF4-FFF2-40B4-BE49-F238E27FC236}">
                <a16:creationId xmlns:a16="http://schemas.microsoft.com/office/drawing/2014/main" id="{9F3ABBDE-16C5-461C-91BD-29F6FF836A0E}"/>
              </a:ext>
            </a:extLst>
          </p:cNvPr>
          <p:cNvSpPr txBox="1">
            <a:spLocks/>
          </p:cNvSpPr>
          <p:nvPr/>
        </p:nvSpPr>
        <p:spPr>
          <a:xfrm>
            <a:off x="6466409" y="1500365"/>
            <a:ext cx="2916244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배색</a:t>
            </a:r>
            <a:endParaRPr lang="ko-KR" altLang="en-US" dirty="0"/>
          </a:p>
        </p:txBody>
      </p:sp>
      <p:sp>
        <p:nvSpPr>
          <p:cNvPr id="8" name="타원 4">
            <a:extLst>
              <a:ext uri="{FF2B5EF4-FFF2-40B4-BE49-F238E27FC236}">
                <a16:creationId xmlns:a16="http://schemas.microsoft.com/office/drawing/2014/main" id="{EAE3DE85-6E61-3440-8702-0B2CB57E68C2}"/>
              </a:ext>
            </a:extLst>
          </p:cNvPr>
          <p:cNvSpPr/>
          <p:nvPr/>
        </p:nvSpPr>
        <p:spPr>
          <a:xfrm rot="19762511">
            <a:off x="7865989" y="4880182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2CAE25C7-2364-AD4E-A75D-8E9EF858B633}"/>
              </a:ext>
            </a:extLst>
          </p:cNvPr>
          <p:cNvSpPr/>
          <p:nvPr/>
        </p:nvSpPr>
        <p:spPr>
          <a:xfrm rot="19227038">
            <a:off x="6490217" y="2549423"/>
            <a:ext cx="245396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00ECCF4F-4DC5-3F45-B8CC-D2E431AEE4A8}"/>
              </a:ext>
            </a:extLst>
          </p:cNvPr>
          <p:cNvSpPr/>
          <p:nvPr/>
        </p:nvSpPr>
        <p:spPr>
          <a:xfrm rot="14047416">
            <a:off x="7843340" y="391282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4">
            <a:extLst>
              <a:ext uri="{FF2B5EF4-FFF2-40B4-BE49-F238E27FC236}">
                <a16:creationId xmlns:a16="http://schemas.microsoft.com/office/drawing/2014/main" id="{5AA8F421-857C-C146-82B2-951CB28C49CA}"/>
              </a:ext>
            </a:extLst>
          </p:cNvPr>
          <p:cNvSpPr/>
          <p:nvPr/>
        </p:nvSpPr>
        <p:spPr>
          <a:xfrm rot="18850565">
            <a:off x="2524082" y="4707011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5">
            <a:extLst>
              <a:ext uri="{FF2B5EF4-FFF2-40B4-BE49-F238E27FC236}">
                <a16:creationId xmlns:a16="http://schemas.microsoft.com/office/drawing/2014/main" id="{77DFB630-87D4-3349-98F7-CA237F4439C9}"/>
              </a:ext>
            </a:extLst>
          </p:cNvPr>
          <p:cNvSpPr/>
          <p:nvPr/>
        </p:nvSpPr>
        <p:spPr>
          <a:xfrm rot="18557026">
            <a:off x="1149182" y="2549422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줄무늬가 있는 오른쪽 화살표[S] 14">
            <a:extLst>
              <a:ext uri="{FF2B5EF4-FFF2-40B4-BE49-F238E27FC236}">
                <a16:creationId xmlns:a16="http://schemas.microsoft.com/office/drawing/2014/main" id="{004C3D76-0356-2F46-9080-E47AA5F89AAA}"/>
              </a:ext>
            </a:extLst>
          </p:cNvPr>
          <p:cNvSpPr/>
          <p:nvPr/>
        </p:nvSpPr>
        <p:spPr>
          <a:xfrm rot="13605406">
            <a:off x="2166097" y="3955791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517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E26F18-D296-1F49-9743-22E52AB2E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1" y="1091362"/>
            <a:ext cx="3783884" cy="1207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80572-0F84-F640-9D26-3CC9D6681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685" y="7248497"/>
            <a:ext cx="3819395" cy="1714933"/>
          </a:xfrm>
          <a:prstGeom prst="rect">
            <a:avLst/>
          </a:prstGeom>
        </p:spPr>
      </p:pic>
      <p:pic>
        <p:nvPicPr>
          <p:cNvPr id="7" name="그림 6" descr="텍스트, 건물, 창문이(가) 표시된 사진&#10;&#10;자동 생성된 설명">
            <a:extLst>
              <a:ext uri="{FF2B5EF4-FFF2-40B4-BE49-F238E27FC236}">
                <a16:creationId xmlns:a16="http://schemas.microsoft.com/office/drawing/2014/main" id="{82791F60-4260-8744-B357-BCD855A32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2460533"/>
            <a:ext cx="1675339" cy="1714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364D53-BD8D-7945-A6CF-FB851A579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65" y="2523581"/>
            <a:ext cx="2442128" cy="1714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BD3CC4-D36E-7843-8896-2BB2C125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4520230"/>
            <a:ext cx="2133600" cy="1452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5C0994-2A17-9D46-803B-534A815D6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521" y="7557075"/>
            <a:ext cx="2268684" cy="16110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16689-3312-5B42-9855-A1B910DA16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20" y="7144688"/>
            <a:ext cx="1814923" cy="21646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EF1E72-638B-064B-8B62-8A5EF07FC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2339569"/>
            <a:ext cx="2051747" cy="23873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8095A3-A234-4344-992B-2397AECF9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63" y="7255632"/>
            <a:ext cx="2786760" cy="1955901"/>
          </a:xfrm>
          <a:prstGeom prst="rect">
            <a:avLst/>
          </a:prstGeom>
        </p:spPr>
      </p:pic>
      <p:pic>
        <p:nvPicPr>
          <p:cNvPr id="23" name="그림 22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3FC30B50-5B40-9747-960F-9BE280EF9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4204" y="4842919"/>
            <a:ext cx="2767007" cy="4306479"/>
          </a:xfrm>
          <a:prstGeom prst="rect">
            <a:avLst/>
          </a:prstGeom>
        </p:spPr>
      </p:pic>
      <p:pic>
        <p:nvPicPr>
          <p:cNvPr id="25" name="그림 24" descr="텍스트, 스크린샷, 벡터그래픽, 액자이(가) 표시된 사진&#10;&#10;자동 생성된 설명">
            <a:extLst>
              <a:ext uri="{FF2B5EF4-FFF2-40B4-BE49-F238E27FC236}">
                <a16:creationId xmlns:a16="http://schemas.microsoft.com/office/drawing/2014/main" id="{01639C5C-4CD5-D249-857B-D5E78C7279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36" y="7706014"/>
            <a:ext cx="2224784" cy="15055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7739FF-7174-4B4C-AEB6-850D300778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11" y="1131050"/>
            <a:ext cx="2193575" cy="11279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F4510F-E513-2B4B-9425-43E73F0CF9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71" y="4743267"/>
            <a:ext cx="3508280" cy="11451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1B8C40-C995-5345-A177-3E98A529413A}"/>
              </a:ext>
            </a:extLst>
          </p:cNvPr>
          <p:cNvSpPr txBox="1"/>
          <p:nvPr/>
        </p:nvSpPr>
        <p:spPr>
          <a:xfrm>
            <a:off x="4827280" y="7059683"/>
            <a:ext cx="360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highlight>
                  <a:srgbClr val="00FF00"/>
                </a:highlight>
              </a:rPr>
              <a:t>Cf. </a:t>
            </a:r>
            <a:r>
              <a:rPr kumimoji="1" lang="ko-Kore-KR" altLang="en-US" dirty="0">
                <a:highlight>
                  <a:srgbClr val="00FF00"/>
                </a:highlight>
              </a:rPr>
              <a:t>그리고</a:t>
            </a:r>
            <a:r>
              <a:rPr kumimoji="1" lang="ko-KR" altLang="en-US" dirty="0">
                <a:highlight>
                  <a:srgbClr val="00FF00"/>
                </a:highlight>
              </a:rPr>
              <a:t> 파리바게트 인테리어 외관 확인하기</a:t>
            </a:r>
            <a:r>
              <a:rPr kumimoji="1" lang="en-US" altLang="ko-KR" dirty="0">
                <a:highlight>
                  <a:srgbClr val="00FF00"/>
                </a:highlight>
              </a:rPr>
              <a:t>!!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0238E5-8F63-FE4F-9BC4-31432AF39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34" y="3429000"/>
            <a:ext cx="4222990" cy="27522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CE16FFE-1C89-D84A-B804-AE441B7F39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1430" y="324203"/>
            <a:ext cx="4150294" cy="2741673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F9108F2-D5B4-F740-9B99-FAA202D319F5}"/>
              </a:ext>
            </a:extLst>
          </p:cNvPr>
          <p:cNvCxnSpPr>
            <a:cxnSpLocks/>
          </p:cNvCxnSpPr>
          <p:nvPr/>
        </p:nvCxnSpPr>
        <p:spPr>
          <a:xfrm>
            <a:off x="9301615" y="2981194"/>
            <a:ext cx="0" cy="663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공간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형용사</a:t>
            </a:r>
            <a:endParaRPr lang="ko-KR" altLang="en-US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14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394025"/>
              </p:ext>
            </p:extLst>
          </p:nvPr>
        </p:nvGraphicFramePr>
        <p:xfrm>
          <a:off x="5664403" y="1664162"/>
          <a:ext cx="5855818" cy="4258056"/>
        </p:xfrm>
        <a:graphic>
          <a:graphicData uri="http://schemas.openxmlformats.org/drawingml/2006/table">
            <a:tbl>
              <a:tblPr/>
              <a:tblGrid>
                <a:gridCol w="5855818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14199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550320">
                <a:tc>
                  <a:txBody>
                    <a:bodyPr/>
                    <a:lstStyle/>
                    <a:p>
                      <a:r>
                        <a:rPr kumimoji="1" lang="ko-Kore-KR" altLang="en-US" sz="1600" dirty="0"/>
                        <a:t>주요</a:t>
                      </a:r>
                      <a:r>
                        <a:rPr kumimoji="1" lang="ko-KR" altLang="en-US" sz="1600" dirty="0"/>
                        <a:t> 핵심 키워드의 방향은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학생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직장인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가족에 친화적인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또는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지역사회와 상생하고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우리 모두 함께 행복한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등의 이미지로 대부분 동적이고 부드러운 느낌이 주를 이루었으나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획일화된 웹사이트의 디자인과 색감이 다소 딱딱한 느낌을 갖아 브랜드가 갖고있는 이미지보다 단조롭고 친근하지 않은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차가운 느낌을 강하게 주었다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따라서 밝은 색상의 조합을 활용하여 기존의 웹사이트보다 부드러운 분위기의 사이트를 제작할 예정이며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기존의 고객이 이용하는데 있어 어려움을 겪을 만한 네비게이션과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메뉴를 새로 구성해 </a:t>
                      </a:r>
                      <a:r>
                        <a:rPr kumimoji="1" lang="ko-KR" altLang="en-US" sz="1600" i="1" dirty="0"/>
                        <a:t>새로움</a:t>
                      </a:r>
                      <a:r>
                        <a:rPr kumimoji="1" lang="ko-KR" altLang="en-US" sz="1600" dirty="0"/>
                        <a:t>과 </a:t>
                      </a:r>
                      <a:r>
                        <a:rPr kumimoji="1" lang="ko-KR" altLang="en-US" sz="1600" i="1" dirty="0"/>
                        <a:t>다양함</a:t>
                      </a:r>
                      <a:r>
                        <a:rPr kumimoji="1" lang="ko-KR" altLang="en-US" sz="1600" dirty="0"/>
                        <a:t>을 </a:t>
                      </a:r>
                      <a:r>
                        <a:rPr kumimoji="1" lang="ko-KR" altLang="en-US" sz="1600" dirty="0" err="1"/>
                        <a:t>웹페이지</a:t>
                      </a:r>
                      <a:r>
                        <a:rPr kumimoji="1" lang="ko-KR" altLang="en-US" sz="1600" dirty="0"/>
                        <a:t> 디자인과 구조에 담을 수 있는 </a:t>
                      </a:r>
                      <a:r>
                        <a:rPr kumimoji="1" lang="ko-KR" altLang="en-US" sz="1600" i="1" dirty="0"/>
                        <a:t>돋보이는</a:t>
                      </a:r>
                      <a:r>
                        <a:rPr kumimoji="1" lang="ko-KR" altLang="en-US" sz="1600" dirty="0"/>
                        <a:t> 웹사이트를 재구성 </a:t>
                      </a:r>
                      <a:r>
                        <a:rPr kumimoji="1" lang="ko-KR" altLang="en-US" sz="1600" dirty="0" err="1"/>
                        <a:t>하고자한다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사이트의 주요 컬러는 기존 기업의 주 컬러인 짙은 블루를 사용하지만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 등을 통해 전반의 분위기를 보다 </a:t>
                      </a:r>
                      <a:r>
                        <a:rPr kumimoji="1" lang="ko-KR" altLang="en-US" sz="1600" i="1" dirty="0"/>
                        <a:t>부드럽고 밝게 </a:t>
                      </a:r>
                      <a:r>
                        <a:rPr kumimoji="1" lang="ko-KR" altLang="en-US" sz="1600" dirty="0"/>
                        <a:t>만들고자 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 </a:t>
                      </a:r>
                      <a:endParaRPr kumimoji="1" lang="en-US" altLang="ko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8" name="타원 4">
            <a:extLst>
              <a:ext uri="{FF2B5EF4-FFF2-40B4-BE49-F238E27FC236}">
                <a16:creationId xmlns:a16="http://schemas.microsoft.com/office/drawing/2014/main" id="{22AF11F7-6808-EF44-8BE6-03F69400A75B}"/>
              </a:ext>
            </a:extLst>
          </p:cNvPr>
          <p:cNvSpPr/>
          <p:nvPr/>
        </p:nvSpPr>
        <p:spPr>
          <a:xfrm rot="19762511">
            <a:off x="2484890" y="4655469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60C51142-D276-0C4F-98A5-4E2FCEE24922}"/>
              </a:ext>
            </a:extLst>
          </p:cNvPr>
          <p:cNvSpPr/>
          <p:nvPr/>
        </p:nvSpPr>
        <p:spPr>
          <a:xfrm rot="18557026">
            <a:off x="1016534" y="2715607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4F59DF3F-4E41-9846-A182-786501575567}"/>
              </a:ext>
            </a:extLst>
          </p:cNvPr>
          <p:cNvSpPr/>
          <p:nvPr/>
        </p:nvSpPr>
        <p:spPr>
          <a:xfrm rot="13605406">
            <a:off x="2171282" y="395614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499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제작 방향 정리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3"/>
            <a:ext cx="9491991" cy="1013187"/>
          </a:xfrm>
        </p:spPr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(SWOT, 3C)</a:t>
            </a:r>
          </a:p>
          <a:p>
            <a:r>
              <a:rPr lang="ko-KR" altLang="en-US" dirty="0"/>
              <a:t>페르소나 분석</a:t>
            </a:r>
            <a:endParaRPr lang="en-US" altLang="ko-KR" dirty="0"/>
          </a:p>
          <a:p>
            <a:r>
              <a:rPr lang="ko-KR" altLang="en-US" dirty="0"/>
              <a:t>매트리스분석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16347"/>
              </p:ext>
            </p:extLst>
          </p:nvPr>
        </p:nvGraphicFramePr>
        <p:xfrm>
          <a:off x="1524000" y="2923936"/>
          <a:ext cx="9144000" cy="3550969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466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756380">
                <a:tc>
                  <a:txBody>
                    <a:bodyPr/>
                    <a:lstStyle/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핵심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밝은 느낌의 고객친화적인 페이지를 통해 기업의 사회적 기업 이미지 강화 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실질적으로 많이 찾는 키워드를 위주로 </a:t>
                      </a:r>
                      <a:r>
                        <a:rPr kumimoji="1" lang="ko-KR" altLang="en-US" sz="1600" dirty="0" err="1"/>
                        <a:t>메뉴바</a:t>
                      </a:r>
                      <a:r>
                        <a:rPr kumimoji="1" lang="ko-KR" altLang="en-US" sz="1600" dirty="0"/>
                        <a:t> 및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구성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방향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고객 이용 만족도를 높이기 위해 새로운 메뉴와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바를 실용적인 구성의 메뉴들로 제작한다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기업의 기존 이미지를 어느정도는 갖고 가야하기 때문에 파리바게트의 </a:t>
                      </a:r>
                      <a:r>
                        <a:rPr kumimoji="1" lang="ko-KR" altLang="en-US" sz="1600" dirty="0" err="1"/>
                        <a:t>시그니처</a:t>
                      </a:r>
                      <a:r>
                        <a:rPr kumimoji="1" lang="ko-KR" altLang="en-US" sz="1600" dirty="0"/>
                        <a:t> 컬러인 짙은 블루는 유지하되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밝은 컬러를 섞어 분위기 전환을 시도한다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칼라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주요 컬러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짙은 파랑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배색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</a:t>
                      </a:r>
                      <a:endParaRPr kumimoji="1" lang="en-US" altLang="ko-Kore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15</a:t>
            </a:fld>
            <a:endParaRPr lang="ko-KR" altLang="en-US" sz="110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9DB42F8-4170-460B-B3C1-345070379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04-1 </a:t>
            </a:r>
            <a:r>
              <a:rPr lang="ko-KR" altLang="en-US" dirty="0"/>
              <a:t>조사 분석 내용 최종 정리</a:t>
            </a:r>
          </a:p>
        </p:txBody>
      </p:sp>
    </p:spTree>
    <p:extLst>
      <p:ext uri="{BB962C8B-B14F-4D97-AF65-F5344CB8AC3E}">
        <p14:creationId xmlns:p14="http://schemas.microsoft.com/office/powerpoint/2010/main" val="35808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페이지 구성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이미지 배치</a:t>
            </a:r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4413EFBF-3FCD-4D75-807F-6527E708E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16</a:t>
            </a:fld>
            <a:endParaRPr lang="ko-KR" altLang="en-US" sz="110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1A1FB8-D088-44CD-A7D9-8462B466DB42}"/>
              </a:ext>
            </a:extLst>
          </p:cNvPr>
          <p:cNvSpPr/>
          <p:nvPr/>
        </p:nvSpPr>
        <p:spPr>
          <a:xfrm>
            <a:off x="5467351" y="3514725"/>
            <a:ext cx="495300" cy="70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51D96-1174-B846-8282-9AD3F87BB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60" y="2038746"/>
            <a:ext cx="2923387" cy="4070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CFE235-65A6-7149-8C8D-5D2365007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0" r="25545" b="198"/>
          <a:stretch/>
        </p:blipFill>
        <p:spPr>
          <a:xfrm>
            <a:off x="6390579" y="1959669"/>
            <a:ext cx="4102536" cy="4208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041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구성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하나의 페이지에서 </a:t>
            </a:r>
            <a:r>
              <a:rPr lang="ko-KR" altLang="en-US" b="1" dirty="0" err="1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영역배치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페이지 구성에 따른 레이아웃 구성을 위한 구조 정리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내용 구성요소 배치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F75F380-C0E6-45A1-A0BB-0FFFC339A5F2}"/>
              </a:ext>
            </a:extLst>
          </p:cNvPr>
          <p:cNvSpPr txBox="1">
            <a:spLocks/>
          </p:cNvSpPr>
          <p:nvPr/>
        </p:nvSpPr>
        <p:spPr>
          <a:xfrm>
            <a:off x="1458687" y="1916696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F2D5D29C-6727-4527-AADA-B59895CE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17</a:t>
            </a:fld>
            <a:endParaRPr lang="ko-KR" altLang="en-US" sz="110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B2C1232-1037-1249-B1DF-C227FD4F9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52" y="2255612"/>
            <a:ext cx="1794455" cy="3877528"/>
          </a:xfrm>
          <a:prstGeom prst="rect">
            <a:avLst/>
          </a:prstGeom>
        </p:spPr>
      </p:pic>
      <p:sp>
        <p:nvSpPr>
          <p:cNvPr id="11" name="화살표: 오른쪽 5">
            <a:extLst>
              <a:ext uri="{FF2B5EF4-FFF2-40B4-BE49-F238E27FC236}">
                <a16:creationId xmlns:a16="http://schemas.microsoft.com/office/drawing/2014/main" id="{93FE8628-6747-FC4B-A741-82595371D70C}"/>
              </a:ext>
            </a:extLst>
          </p:cNvPr>
          <p:cNvSpPr/>
          <p:nvPr/>
        </p:nvSpPr>
        <p:spPr>
          <a:xfrm>
            <a:off x="5467351" y="3514725"/>
            <a:ext cx="495300" cy="70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611D1B-595A-5441-BAF2-8B0EDFA4D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65" y="2228752"/>
            <a:ext cx="1188188" cy="40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B1E9071-B166-624A-BD51-49A561667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Website Flowchart &amp; Sitemap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사이트 전체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각각의 페이지 구성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나열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96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6A45E90B-5A18-434F-A29D-960246C9627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9352" y="2392007"/>
            <a:ext cx="9855200" cy="2073987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</a:t>
            </a:r>
            <a:b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파리바게트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분석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826E8117-68C5-48E7-8065-0F8F53C07A8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9353" y="5462752"/>
            <a:ext cx="9572625" cy="70156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능력단위</a:t>
            </a:r>
            <a:r>
              <a:rPr lang="en-US" altLang="ko-KR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UIUX</a:t>
            </a:r>
            <a:r>
              <a:rPr lang="ko-KR" altLang="en-US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박다예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76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01-1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과제 개발자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</a:p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선정 및 기본 내용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915923"/>
              </p:ext>
            </p:extLst>
          </p:nvPr>
        </p:nvGraphicFramePr>
        <p:xfrm>
          <a:off x="1095830" y="2538250"/>
          <a:ext cx="9684201" cy="348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슬라이드 번호 개체 틀 3">
            <a:extLst>
              <a:ext uri="{FF2B5EF4-FFF2-40B4-BE49-F238E27FC236}">
                <a16:creationId xmlns:a16="http://schemas.microsoft.com/office/drawing/2014/main" id="{2F95D403-F75F-495B-A2AA-653BD5570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2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5805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3" name="부제목 10">
            <a:extLst>
              <a:ext uri="{FF2B5EF4-FFF2-40B4-BE49-F238E27FC236}">
                <a16:creationId xmlns:a16="http://schemas.microsoft.com/office/drawing/2014/main" id="{31AF4B42-67FD-497A-8B69-2D617C48B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01-2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ACAA3CF1-0A72-4BD4-BE85-4576D6960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구성 기초 요구 사항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115922"/>
              </p:ext>
            </p:extLst>
          </p:nvPr>
        </p:nvGraphicFramePr>
        <p:xfrm>
          <a:off x="1095830" y="2109109"/>
          <a:ext cx="9684201" cy="3910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DA1CF686-3156-48C9-8A00-A7C415271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3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81508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02-1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경영전략 수립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SWOT (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위협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7173BAA-C01C-4232-8275-5B4A43CA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153641"/>
              </p:ext>
            </p:extLst>
          </p:nvPr>
        </p:nvGraphicFramePr>
        <p:xfrm>
          <a:off x="1427793" y="2109108"/>
          <a:ext cx="9190922" cy="3653189"/>
        </p:xfrm>
        <a:graphic>
          <a:graphicData uri="http://schemas.openxmlformats.org/drawingml/2006/table">
            <a:tbl>
              <a:tblPr firstRow="1" bandRow="1"/>
              <a:tblGrid>
                <a:gridCol w="550780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421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내부요인</a:t>
                      </a:r>
                      <a:endParaRPr lang="en-US" altLang="ko-KR" sz="1200" b="1" dirty="0"/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효과적 영업전략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으로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이미지를 강조함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e.g.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사회적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지역사회와 상생하는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고객과 소통하는 기업 이미지 구축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 개발력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다양하고 새로운 제품을 홈페이지에서 소개하고 있다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약점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프로모션 홍보 부족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e.g.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아침메뉴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할인 행사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파리의 아침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”,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행복 상생 프로젝트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, etc. 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홈페이지에서 주요 광고란에 프로모션에 대한 상세 정보 전달 부족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제품안내란에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알러지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유발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ingredient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infomation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바로찾을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수 없다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외부요인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우리나라 제빵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제과 소비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트랜드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디저트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&amp;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우리나라 식단은 급격한 서구화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브런치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SO…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파리바게트는 이런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트랜드에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걸맞는 브랜드로 시장점유율을 높일 수 있음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위협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이미지가 좋지만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맛으로는 경쟁사인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뚜레주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*에게 밀리는 것으로 판단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이를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상쇄시킬만한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전략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홍보가 부족하다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.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홈페이지에 경쟁사에서는 제공하지 않는 서비스를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추가해야할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듯하다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8FD6D8-8980-4582-AD73-F3D6249E1238}"/>
              </a:ext>
            </a:extLst>
          </p:cNvPr>
          <p:cNvSpPr txBox="1"/>
          <p:nvPr/>
        </p:nvSpPr>
        <p:spPr>
          <a:xfrm>
            <a:off x="1427792" y="5869795"/>
            <a:ext cx="919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AB9C7"/>
                </a:solidFill>
              </a:rPr>
              <a:t>주요 핵심사항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파리바게트는 웹사이트 재구성을 통해 여러가지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79E72574-0DC5-44FF-AFA3-09189DFD8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4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812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13120"/>
              </p:ext>
            </p:extLst>
          </p:nvPr>
        </p:nvGraphicFramePr>
        <p:xfrm>
          <a:off x="1315048" y="2109109"/>
          <a:ext cx="9414027" cy="3952619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370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1718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소비자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시장규모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 성장률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세분시장의 규모는 적절한가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적절하지 않다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strike="no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0" strike="sng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인구통계학적으로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시장을 세분화하면 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대로 나온다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 밖에 연령층을 아우를 수 있어야하겠다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성장 가능성이 높은 시장인가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국내 주요 소비자 계층인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대는 점점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간편식을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선호하는 추세다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파리바게트만의 차별화된 서비스를 소비자에게 잘 어필한다면 성장가능성은 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20196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잠재 수요는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어느정도인가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파리바게트의 제품은 나이와 소득에 관계없이 모두 좋아할 수 있는 클래식한 빵부터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디저트류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한끼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식사대용용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등으로 굉장히 다양한 선택지가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그렇기 때문에 세분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잠재 수요는 높다고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8375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A5C400D-53D9-4335-BB4E-2F4B47896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5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932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385735"/>
              </p:ext>
            </p:extLst>
          </p:nvPr>
        </p:nvGraphicFramePr>
        <p:xfrm>
          <a:off x="1348325" y="2109109"/>
          <a:ext cx="9414027" cy="405521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239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8156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경쟁사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현재의 경쟁사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잠재적 경쟁사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현재의 경쟁사들이 공격적이고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강력한가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매우 위협적이고 강력하다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특히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경쟁사마다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맛으로 파리바게트보다 좀 더 강점을 보이는 브랜드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브랜드 이미지가 파리바게트보다 좀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고급진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이미지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등등으로 파리바게트가 경쟁사보다 약한 부분을 끊임없이 보완하고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시도를 하지 않으면 안되는 상황이다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  <a:tr h="1815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새로운 경쟁사의 진입 가능성이 높은가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기존에 유사한 베이커리 업체들이 존재하며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사실 이미 존재하는 저명한 베이커리들이 국내 제빵제과 시장의 큰 파이를 차지하고 있기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떄문에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경쟁사의 진입 가능성은 낮다고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다만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해외에서 유명세를 타고 국내로 수입되는 브랜드의 경우는 장단기적으로 새로운 위협이 될 수 있으므로 시장의 변화에 기민하게 대처할 필요는 있겠다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913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974A752B-A871-4E81-8C45-D0D7E35AC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6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229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04082"/>
              </p:ext>
            </p:extLst>
          </p:nvPr>
        </p:nvGraphicFramePr>
        <p:xfrm>
          <a:off x="1338697" y="2109109"/>
          <a:ext cx="9414027" cy="406309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95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22259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자사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기업 목표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자원 시너지 효과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기업의 목표와 일치 하는가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파리바게트는 장식과 디자인보다는 제품의 맛과 품질로 승부 보겠다는 경영 이념으로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품질경영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”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을 실현하고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그리고 이런 점 덕에 안심하고 먹을 수 있는 제품이라는 고객들의 신뢰를 얻어냈다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90708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인적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물적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기술적 자원을 갖추고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규모에 맞게 적절한 인프라와 기술을 갖춰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전국의 모든 가맹점이 어디서나 질 높은 제품과 서비스를 동일하게 소비자에게 제공할 수 있도록 가맹점을 체계적으로 관리 중이다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35325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기존 서비스와 시너지 효과를 낼 수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고객들의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니즈에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맞는 정보 제공을 우선시 하여 페이지를 제작한다면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더 많은 소비자가 쉽고 빠르게 원하는 정보를 얻어갈 수 있는 사이트가 될 것이고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그로 인해 기존서비스와 더 많은 시너지 효과를 낼 수 있을 것이라 예상된다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25971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4A091A2D-E689-493E-AB16-D06362ABA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7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0421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167675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우유 </a:t>
                      </a: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있는데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어떤 제품에 우유가 들어갔는지 빠르게 확인하고 싶어요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16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베이킹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경기도 부천시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You Only Live Once 🤪</a:t>
                      </a: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저는 빵을 너무 좋아해서 유명한 베이커리 제품을 먹어보고 직접 만들어보는 것을 좋아합니다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하지만 많은 빵이나 쿠키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케이크 등에는 우유가 첨가되는 경우가 많은데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저는 우유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있습니다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매번 매장에서 확인하기 어렵고 번거로워 파리바게트 홈페이지에서 확인을 하곤 하는데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갖고 있는 고객들이  제품의 상세 설명을 더 빠르게 찾을 수 있도록 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좀 더 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모두에게 유용한 홈페이지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만들어 주셨으면 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CB038CF3-C276-45A8-9583-DEAAFD848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8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19893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23352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영어를 못하는 사람은 메뉴를 보기 힘듭니다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영어보다 한국어 위주로 메뉴를 대체해주세요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45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회사원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가죽공예</a:t>
                      </a:r>
                      <a:endParaRPr lang="ko-KR" altLang="en-US" sz="11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서울시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300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가죽공에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클래스를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듣는게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취미라서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 자주 가는데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공방에서 공예를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하다보면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최소 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4-5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시간은 걸려서 간단하게 같이 공부하는 사람들끼리 파리바게트에서 빵을 사와 먹곤 합니다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한번은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배달주문을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하려고 홈페이지에 들어갔는데 메인 메뉴가 전부 영어로 구성되어 있더라구요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브랜든데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한국어로 대체할 수 있다면 저와 같이 영어에 친숙하지 않은 사람도 이용할 수 있게 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</a:rPr>
                        <a:t>한국어 메뉴를 만들어 주셨으면 합니다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  </a:t>
                      </a: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D2FC7D21-7C4B-486B-A234-37948BFED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9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0720711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6281</TotalTime>
  <Words>2457</Words>
  <Application>Microsoft Macintosh PowerPoint</Application>
  <PresentationFormat>와이드스크린</PresentationFormat>
  <Paragraphs>326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Wingdings</vt:lpstr>
      <vt:lpstr>디자인 사용자 지정</vt:lpstr>
      <vt:lpstr>파리바게트 사이트 제작</vt:lpstr>
      <vt:lpstr>1. 프로젝트 과제 선정</vt:lpstr>
      <vt:lpstr>1. 프로젝트 과제 선정</vt:lpstr>
      <vt:lpstr>2. 프로젝트 과제 분석</vt:lpstr>
      <vt:lpstr>2. 프로젝트 과제 분석</vt:lpstr>
      <vt:lpstr>2. 프로젝트 과제 분석</vt:lpstr>
      <vt:lpstr>2. 프로젝트 과제 분석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PowerPoint 프레젠테이션</vt:lpstr>
      <vt:lpstr>3. 프로젝트 분석 내용 방향성 선정</vt:lpstr>
      <vt:lpstr>4. 프로젝트 제작 방향 정리</vt:lpstr>
      <vt:lpstr>5. 웹페이지 구조 (전체 페이지 구성)</vt:lpstr>
      <vt:lpstr>5. 웹페이지 구조 (메인 페이지 구성  하나의 페이지에서 영역배치)</vt:lpstr>
      <vt:lpstr>Website Flowchart &amp; Sitemap  사이트 전체 (각각의 페이지 구성/나열)</vt:lpstr>
      <vt:lpstr>프로젝트 001 파리바게트 사이트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jangfamily</dc:creator>
  <cp:lastModifiedBy>ekfka4863@gmail.com</cp:lastModifiedBy>
  <cp:revision>126</cp:revision>
  <dcterms:created xsi:type="dcterms:W3CDTF">2021-04-03T06:27:39Z</dcterms:created>
  <dcterms:modified xsi:type="dcterms:W3CDTF">2021-09-12T15:27:36Z</dcterms:modified>
</cp:coreProperties>
</file>